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45" y="511176"/>
            <a:ext cx="10747853" cy="131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40054" y="1996468"/>
            <a:ext cx="4896544" cy="5893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58030" y="181873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en-US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5059099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仿宋"/>
                <a:cs typeface="Times New Roman"/>
              </a:rPr>
              <a:t>滨州中考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699325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本文是一篇说明文。文章主要介绍了龙在中国文化中的重要地位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包括其象征意义、如何成为十二生肖之一的传说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以及舞龙活动的起源和发展。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2756554"/>
            <a:ext cx="3024336" cy="79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83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169"/>
          </a:xfrm>
        </p:spPr>
        <p:txBody>
          <a:bodyPr/>
          <a:lstStyle/>
          <a:p>
            <a:pPr indent="723900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 year 2024 celebrates the Chinese Year of the Dragon. It is respected as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luck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year, full of hope for all</a:t>
            </a:r>
            <a:r>
              <a:rPr lang="en-US" altLang="zh-CN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98032" y="1666900"/>
            <a:ext cx="1261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lucky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8894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句意：对所有人来说，龙年被视为充满希望的幸运之年。此处应用形容词作定语修饰名词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是名词，意为</a:t>
            </a:r>
            <a:r>
              <a:rPr lang="en-US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</a:t>
            </a:r>
            <a:r>
              <a:rPr lang="en-US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，形容词形式是</a:t>
            </a:r>
            <a:r>
              <a:rPr lang="en-US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lucky,</a:t>
            </a:r>
            <a:r>
              <a:rPr lang="zh-CN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49940" y="5073565"/>
            <a:ext cx="7449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00B0F0"/>
                </a:solidFill>
                <a:latin typeface="+mn-lt"/>
                <a:ea typeface="楷体" pitchFamily="49" charset="-122"/>
              </a:rPr>
              <a:t>反义词为 </a:t>
            </a:r>
            <a:r>
              <a:rPr lang="en-US" altLang="zh-CN" sz="3600">
                <a:solidFill>
                  <a:srgbClr val="00B0F0"/>
                </a:solidFill>
                <a:latin typeface="+mn-lt"/>
                <a:ea typeface="楷体" pitchFamily="49" charset="-122"/>
              </a:rPr>
              <a:t>unlucky</a:t>
            </a:r>
            <a:r>
              <a:rPr lang="zh-CN" altLang="en-US" sz="3600">
                <a:solidFill>
                  <a:srgbClr val="00B0F0"/>
                </a:solidFill>
                <a:latin typeface="+mn-lt"/>
                <a:ea typeface="楷体" pitchFamily="49" charset="-122"/>
              </a:rPr>
              <a:t>，意为</a:t>
            </a:r>
            <a:r>
              <a:rPr lang="zh-CN" altLang="en-US" sz="3600" smtClean="0">
                <a:solidFill>
                  <a:srgbClr val="00B0F0"/>
                </a:solidFill>
                <a:latin typeface="+mn-lt"/>
                <a:ea typeface="楷体" pitchFamily="49" charset="-122"/>
              </a:rPr>
              <a:t>“不幸的</a:t>
            </a:r>
            <a:r>
              <a:rPr lang="en-US" altLang="zh-CN" sz="36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+mj-ea"/>
                <a:cs typeface="Times New Roman" panose="02020603050405020304" pitchFamily="18" charset="0"/>
              </a:rPr>
              <a:t>”</a:t>
            </a:r>
            <a:endParaRPr lang="zh-CN" altLang="en-US" sz="36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3758" y="4886087"/>
            <a:ext cx="792088" cy="46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03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Chinese people respect the dragon, and even see themselves as the descendants</a:t>
            </a:r>
            <a:r>
              <a:rPr lang="zh-CN" altLang="zh-CN" sz="2800" spc="-1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800" spc="-100">
                <a:solidFill>
                  <a:srgbClr val="000000"/>
                </a:solidFill>
                <a:ea typeface="楷体"/>
                <a:cs typeface="Times New Roman"/>
              </a:rPr>
              <a:t>后代</a:t>
            </a:r>
            <a:r>
              <a:rPr lang="zh-CN" altLang="zh-CN" sz="2800" spc="-1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 of the dragon. In Chinese culture, th</a:t>
            </a:r>
            <a:r>
              <a:rPr lang="en-US" altLang="zh-CN" sz="2800" spc="60">
                <a:solidFill>
                  <a:srgbClr val="000000"/>
                </a:solidFill>
                <a:cs typeface="Times New Roman"/>
              </a:rPr>
              <a:t>e dragon is a symbol of power and good</a:t>
            </a: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 luck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. 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People 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believe it controls the water and brings a good harvest. </a:t>
            </a: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So they </a:t>
            </a:r>
            <a:r>
              <a:rPr lang="en-US" altLang="zh-CN" sz="28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2          </a:t>
            </a:r>
            <a:r>
              <a:rPr lang="en-US" altLang="zh-CN" sz="28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</a:t>
            </a:r>
            <a:r>
              <a:rPr lang="en-US" altLang="zh-CN" sz="28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  </a:t>
            </a:r>
            <a:r>
              <a:rPr lang="zh-CN" altLang="zh-CN" sz="2800" spc="-1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admire</a:t>
            </a:r>
            <a:r>
              <a:rPr lang="zh-CN" altLang="zh-CN" sz="2800" spc="-1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800" spc="-10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altLang="zh-CN" sz="2800">
                <a:solidFill>
                  <a:srgbClr val="000000"/>
                </a:solidFill>
                <a:cs typeface="Times New Roman"/>
              </a:rPr>
              <a:t>the dragon since ancient times. And people who are born in the dragon year are thought to be confident and unafraid to take risks</a:t>
            </a:r>
            <a:r>
              <a:rPr lang="en-US" altLang="zh-CN" sz="2800" smtClean="0">
                <a:solidFill>
                  <a:srgbClr val="000000"/>
                </a:solidFill>
                <a:cs typeface="Times New Roman"/>
              </a:rPr>
              <a:t>.</a:t>
            </a:r>
            <a:endParaRPr lang="zh-CN" altLang="zh-CN" sz="28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4686" y="2524374"/>
            <a:ext cx="2282933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have admired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63245"/>
            <a:ext cx="11485848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句意：所以他们自古以来就崇拜龙。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是动词，意为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仰慕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ancient times”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可知，时态是现在完成时，结构为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“have/has done”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；主语是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they,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admired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3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92935"/>
          </a:xfrm>
        </p:spPr>
        <p:txBody>
          <a:bodyPr/>
          <a:lstStyle/>
          <a:p>
            <a:pPr indent="72390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But how did the dragon become one of the twelve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3              </a:t>
            </a:r>
            <a:r>
              <a:rPr lang="zh-CN" altLang="zh-CN" sz="22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animal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in the Chinese zodiac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 sz="2200">
                <a:solidFill>
                  <a:srgbClr val="000000"/>
                </a:solidFill>
                <a:ea typeface="楷体"/>
                <a:cs typeface="Times New Roman"/>
              </a:rPr>
              <a:t>生肖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）？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According to the legend, there was a party, the order of the zodiac animals would be decided by the order in which they arrived. The dragon, although it had the ability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4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sz="22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fly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），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didn’t come first because it stopped to make rain for </a:t>
            </a:r>
            <a:r>
              <a:rPr lang="en-US" altLang="zh-CN" sz="2200" smtClean="0">
                <a:solidFill>
                  <a:srgbClr val="000000"/>
                </a:solidFill>
                <a:cs typeface="Times New Roman"/>
              </a:rPr>
              <a:t>farmers 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on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</a:t>
            </a:r>
            <a:r>
              <a:rPr lang="zh-CN" altLang="zh-CN" sz="22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it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way. So, it was the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6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five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one to arrive.</a:t>
            </a:r>
            <a:endParaRPr lang="zh-CN" altLang="zh-CN" sz="2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16172" y="689776"/>
            <a:ext cx="1125629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/>
              <a:t>animals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10902490" y="1515138"/>
            <a:ext cx="805029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/>
              <a:t>to fly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9191550" y="1988698"/>
            <a:ext cx="466794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/>
              <a:t>its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1532824" y="2435926"/>
            <a:ext cx="704039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200"/>
              <a:t>fifth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32076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3.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句意：但是龙是如何成为中国十二生肖之一的呢？根据空前的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“twelve”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用其复数形式。故填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4.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句意：虽然龙有飞行的能力，但它并没有排在第一位，因为它在途中停下来为农民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降雨。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the ability to do sth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有做某事的能力</a:t>
            </a:r>
            <a:r>
              <a:rPr lang="en-US" altLang="zh-CN" sz="22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r>
              <a:rPr lang="en-US" altLang="zh-CN" sz="22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 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，是动词。故填</a:t>
            </a:r>
            <a:r>
              <a:rPr lang="en-US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fly</a:t>
            </a:r>
            <a:r>
              <a:rPr lang="zh-CN" altLang="zh-CN" sz="22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60268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5.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句意：虽然龙有飞行的能力，但它并没有排在第一位，因为它在途中停下来为农民降雨。此处应用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作定语，修饰名词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589240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6.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句意：所以，它是第五个到达的。此处指龙是第五个到达的动物，表示顺序，应用序数词。故填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5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3815"/>
            <a:ext cx="11485848" cy="2088264"/>
          </a:xfrm>
        </p:spPr>
        <p:txBody>
          <a:bodyPr/>
          <a:lstStyle/>
          <a:p>
            <a:pPr indent="72390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To show great respect towards the dragon, Dragon Dance </a:t>
            </a:r>
            <a:r>
              <a:rPr lang="en-US" altLang="zh-CN" sz="2200" u="sng" spc="-1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7                     </a:t>
            </a:r>
            <a:r>
              <a:rPr lang="zh-CN" altLang="zh-CN" sz="2200" spc="-1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 spc="-100">
                <a:solidFill>
                  <a:srgbClr val="000000"/>
                </a:solidFill>
                <a:cs typeface="Times New Roman"/>
              </a:rPr>
              <a:t>start</a:t>
            </a:r>
            <a:r>
              <a:rPr lang="zh-CN" altLang="zh-CN" sz="2200" spc="-1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 spc="-100">
                <a:solidFill>
                  <a:srgbClr val="000000"/>
                </a:solidFill>
                <a:cs typeface="Times New Roman"/>
              </a:rPr>
              <a:t> by the Chinese during the Han Dynasty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. Now it has been spread all over the world. The length of dragons can be 50 to 70 metres because people believe that the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</a:t>
            </a:r>
            <a:r>
              <a:rPr lang="zh-CN" altLang="zh-CN" sz="22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long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the dragon is, the more luck it will bring. But a small group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            </a:t>
            </a:r>
            <a:r>
              <a:rPr lang="zh-CN" altLang="zh-CN" sz="2200" smtClean="0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not run</a:t>
            </a:r>
            <a:r>
              <a:rPr lang="zh-CN" altLang="zh-CN" sz="220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sz="2200">
                <a:solidFill>
                  <a:srgbClr val="000000"/>
                </a:solidFill>
                <a:cs typeface="Times New Roman"/>
              </a:rPr>
              <a:t> a very long dragon </a:t>
            </a:r>
            <a:r>
              <a:rPr lang="en-US" altLang="zh-CN" sz="2200" spc="-100">
                <a:solidFill>
                  <a:srgbClr val="000000"/>
                </a:solidFill>
                <a:cs typeface="Times New Roman"/>
              </a:rPr>
              <a:t>because it needs great human power, much money, and special skills.</a:t>
            </a:r>
            <a:endParaRPr lang="zh-CN" altLang="zh-CN" sz="2200" spc="-1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7626" y="649311"/>
            <a:ext cx="1625766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 was started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5553646" y="1400161"/>
            <a:ext cx="952505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longer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3549048" y="1863829"/>
            <a:ext cx="130676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can’t run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40576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7.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句意：为了表示对龙的崇高敬意，中国人在汉代开创了舞龙活动。根据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可知，此处是被动语态。结合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the Han Dynasty”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可知，时态是一般过去时，故此处用一般过去时的被动语态，主语是第三人称单数，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started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59820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8.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句意：龙的长度可以达到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米，因为人们相信龙越长，它会带来更多的好运。此处考查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＋比较级，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＋比较级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的结构，意为</a:t>
            </a:r>
            <a:r>
              <a:rPr lang="en-US" altLang="zh-CN" sz="22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，就越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。因此用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的比较级形式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373216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/>
              </a:rPr>
              <a:t>9.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句意：但一小群人无法驾驭一条很长的龙，因为它需要大量的人力、大量的资金和特殊的技能。根据常识可知，几个人无法舞动一条巨龙。结合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“needs”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可知，时态是一般现在时，故用情态动词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</a:t>
            </a:r>
            <a:r>
              <a:rPr lang="en-US" altLang="zh-CN" sz="2200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用原形。故填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run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97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71437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cs typeface="Times New Roman"/>
              </a:rPr>
              <a:t>The dragon is not just an animal in the Chinese zodiac, it’s also a powerful symbol that is rooted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/>
                <a:cs typeface="Times New Roman"/>
              </a:rPr>
              <a:t>根植</a:t>
            </a:r>
            <a:r>
              <a:rPr lang="zh-CN" altLang="zh-CN" smtClean="0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10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/>
              </a:rPr>
              <a:t>　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（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deep</a:t>
            </a:r>
            <a:r>
              <a:rPr lang="zh-CN" altLang="zh-CN">
                <a:solidFill>
                  <a:srgbClr val="000000"/>
                </a:solidFill>
                <a:cs typeface="Times New Roman"/>
              </a:rPr>
              <a:t>）</a:t>
            </a:r>
            <a:r>
              <a:rPr lang="en-US" altLang="zh-CN">
                <a:solidFill>
                  <a:srgbClr val="000000"/>
                </a:solidFill>
                <a:cs typeface="Times New Roman"/>
              </a:rPr>
              <a:t> in Chinese history and customs.</a:t>
            </a:r>
            <a:endParaRPr lang="zh-CN" altLang="zh-CN" sz="120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98684" y="1628800"/>
            <a:ext cx="14670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deeply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8103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句意：龙不仅是中国十二生肖中的一种动物，也是深深植根于中国历史和习俗的强大象征。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深的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，此处应用副词形式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1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882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